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
  </p:notesMasterIdLst>
  <p:sldIdLst>
    <p:sldId id="337" r:id="rId2"/>
    <p:sldId id="338" r:id="rId3"/>
    <p:sldId id="339" r:id="rId4"/>
    <p:sldId id="340" r:id="rId5"/>
    <p:sldId id="341" r:id="rId6"/>
    <p:sldId id="342" r:id="rId7"/>
    <p:sldId id="34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2" d="100"/>
          <a:sy n="82" d="100"/>
        </p:scale>
        <p:origin x="682" y="72"/>
      </p:cViewPr>
      <p:guideLst/>
    </p:cSldViewPr>
  </p:slideViewPr>
  <p:notesTextViewPr>
    <p:cViewPr>
      <p:scale>
        <a:sx n="1" d="1"/>
        <a:sy n="1" d="1"/>
      </p:scale>
      <p:origin x="0" y="0"/>
    </p:cViewPr>
  </p:notesTextViewPr>
  <p:sorterViewPr>
    <p:cViewPr>
      <p:scale>
        <a:sx n="70" d="100"/>
        <a:sy n="70" d="100"/>
      </p:scale>
      <p:origin x="0" y="-77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22D01-EFD7-48D7-AE45-BADCD7119D30}"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02CF6-95EC-46E1-AB55-30679AB80BE2}" type="slidenum">
              <a:rPr lang="en-US" smtClean="0"/>
              <a:t>‹#›</a:t>
            </a:fld>
            <a:endParaRPr lang="en-US"/>
          </a:p>
        </p:txBody>
      </p:sp>
    </p:spTree>
    <p:extLst>
      <p:ext uri="{BB962C8B-B14F-4D97-AF65-F5344CB8AC3E}">
        <p14:creationId xmlns:p14="http://schemas.microsoft.com/office/powerpoint/2010/main" val="177026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E8D7-9B1E-4DD0-9116-C4FB82E0D09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a:extLst>
              <a:ext uri="{FF2B5EF4-FFF2-40B4-BE49-F238E27FC236}">
                <a16:creationId xmlns:a16="http://schemas.microsoft.com/office/drawing/2014/main" id="{35C5B04A-B074-4613-9EC0-047589468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a:extLst>
              <a:ext uri="{FF2B5EF4-FFF2-40B4-BE49-F238E27FC236}">
                <a16:creationId xmlns:a16="http://schemas.microsoft.com/office/drawing/2014/main" id="{18A04F93-A123-4C7A-8975-1E69212B32B1}"/>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FBF6537E-F404-488D-A568-246B109B4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FDA05-BF65-4EF2-BF82-D8302740CBEA}"/>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26709944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4651-C1CB-4E16-BBB7-0A73D9FEEB6D}"/>
              </a:ext>
            </a:extLst>
          </p:cNvPr>
          <p:cNvSpPr>
            <a:spLocks noGrp="1"/>
          </p:cNvSpPr>
          <p:nvPr>
            <p:ph type="title"/>
          </p:nvPr>
        </p:nvSpPr>
        <p:spPr/>
        <p:txBody>
          <a:bodyPr/>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3786AF8C-B1F3-4EF2-ACA7-C6B31EFAC9E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26557B2F-7AE5-4B4F-A3FE-A6952CEE890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15A5F183-3000-4D58-8CFD-1B5ADD27D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403F7-C530-4E9C-A1A4-4F52DA8ED5A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41458084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34074-EC15-4EA9-9703-BCAAA753854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a:extLst>
              <a:ext uri="{FF2B5EF4-FFF2-40B4-BE49-F238E27FC236}">
                <a16:creationId xmlns:a16="http://schemas.microsoft.com/office/drawing/2014/main" id="{E4B017DB-1F9E-4A26-81B3-610E7528306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48F1C777-BF51-43BF-8028-5FD6E766456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63AD4FA9-FFAE-43C1-839C-B0AED0DDF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E8727-C359-4A22-B13D-8D7292F0B4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48605309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EBEC-6E64-4A54-B748-D4DEFAF9EAFD}"/>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CE2D49-868B-489E-A363-E3A36283337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F7AA0348-B130-47CF-BA77-452ADAD1D5B7}"/>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E4B0ACB0-7D9C-4DA3-B060-4601F0333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36C7-0123-42FE-8EED-C1C737DFFF15}"/>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83491911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F848-AA92-4A96-9AF0-CAAE43B9CEB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a:extLst>
              <a:ext uri="{FF2B5EF4-FFF2-40B4-BE49-F238E27FC236}">
                <a16:creationId xmlns:a16="http://schemas.microsoft.com/office/drawing/2014/main" id="{3A74740D-609D-4465-9E4B-9BF346BE0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a16="http://schemas.microsoft.com/office/drawing/2014/main" id="{2D9D15B5-4B99-4771-A51E-FDC711BF1E2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93645EE-FD8E-46B1-9A08-C1301768B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FEF42-0D9A-45B4-83CD-1B7B316DC2A6}"/>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8086697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6B99-D4DA-400E-9D2E-B0112CDE4357}"/>
              </a:ext>
            </a:extLst>
          </p:cNvPr>
          <p:cNvSpPr>
            <a:spLocks noGrp="1"/>
          </p:cNvSpPr>
          <p:nvPr>
            <p:ph type="title"/>
          </p:nvPr>
        </p:nvSpPr>
        <p:spPr/>
        <p:txBody>
          <a:bodyPr/>
          <a:lstStyle/>
          <a:p>
            <a:r>
              <a:rPr lang="ru-RU"/>
              <a:t>Образец заголовка</a:t>
            </a:r>
            <a:endParaRPr lang="en-US"/>
          </a:p>
        </p:txBody>
      </p:sp>
      <p:sp>
        <p:nvSpPr>
          <p:cNvPr id="3" name="Content Placeholder 2">
            <a:extLst>
              <a:ext uri="{FF2B5EF4-FFF2-40B4-BE49-F238E27FC236}">
                <a16:creationId xmlns:a16="http://schemas.microsoft.com/office/drawing/2014/main" id="{4ADEB717-2BB5-4B9B-8911-6472A4DF9C9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a:extLst>
              <a:ext uri="{FF2B5EF4-FFF2-40B4-BE49-F238E27FC236}">
                <a16:creationId xmlns:a16="http://schemas.microsoft.com/office/drawing/2014/main" id="{CAB01E33-3CCC-4927-A72E-EECF6D8F48E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a:extLst>
              <a:ext uri="{FF2B5EF4-FFF2-40B4-BE49-F238E27FC236}">
                <a16:creationId xmlns:a16="http://schemas.microsoft.com/office/drawing/2014/main" id="{8F13A709-0B06-46D0-9441-18A06D8E9B66}"/>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4BC3FDC0-3A09-40FA-BB74-56B2E7D3A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2AC6D-7B8C-4A37-ABEA-7D81318E595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186188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B3BA-8DF4-4824-99AB-6D9E2C51FE79}"/>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81A5D4BB-1674-4AD7-98AA-AB39546A8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a:extLst>
              <a:ext uri="{FF2B5EF4-FFF2-40B4-BE49-F238E27FC236}">
                <a16:creationId xmlns:a16="http://schemas.microsoft.com/office/drawing/2014/main" id="{36C44008-A66A-48F1-8CDF-C86DE92F546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a:extLst>
              <a:ext uri="{FF2B5EF4-FFF2-40B4-BE49-F238E27FC236}">
                <a16:creationId xmlns:a16="http://schemas.microsoft.com/office/drawing/2014/main" id="{8D1035D7-0207-453D-9209-B3B53898F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a:extLst>
              <a:ext uri="{FF2B5EF4-FFF2-40B4-BE49-F238E27FC236}">
                <a16:creationId xmlns:a16="http://schemas.microsoft.com/office/drawing/2014/main" id="{1EB9EA17-8855-446B-ABE2-7D49F8A9960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a:extLst>
              <a:ext uri="{FF2B5EF4-FFF2-40B4-BE49-F238E27FC236}">
                <a16:creationId xmlns:a16="http://schemas.microsoft.com/office/drawing/2014/main" id="{931AEFD9-8D3F-4607-9207-9772110BEA5D}"/>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8" name="Footer Placeholder 7">
            <a:extLst>
              <a:ext uri="{FF2B5EF4-FFF2-40B4-BE49-F238E27FC236}">
                <a16:creationId xmlns:a16="http://schemas.microsoft.com/office/drawing/2014/main" id="{3815BAA5-5B97-4E18-A13E-490C055CD4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2E43E-0424-49B1-AA41-36BFF0A2EBE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34820578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C759-B787-4C11-8140-B5EFEAB93844}"/>
              </a:ext>
            </a:extLst>
          </p:cNvPr>
          <p:cNvSpPr>
            <a:spLocks noGrp="1"/>
          </p:cNvSpPr>
          <p:nvPr>
            <p:ph type="title"/>
          </p:nvPr>
        </p:nvSpPr>
        <p:spPr/>
        <p:txBody>
          <a:bodyPr/>
          <a:lstStyle/>
          <a:p>
            <a:r>
              <a:rPr lang="ru-RU"/>
              <a:t>Образец заголовка</a:t>
            </a:r>
            <a:endParaRPr lang="en-US"/>
          </a:p>
        </p:txBody>
      </p:sp>
      <p:sp>
        <p:nvSpPr>
          <p:cNvPr id="3" name="Date Placeholder 2">
            <a:extLst>
              <a:ext uri="{FF2B5EF4-FFF2-40B4-BE49-F238E27FC236}">
                <a16:creationId xmlns:a16="http://schemas.microsoft.com/office/drawing/2014/main" id="{066A9F7A-D8DB-4FC3-9EFA-EC461EB9BF1C}"/>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4" name="Footer Placeholder 3">
            <a:extLst>
              <a:ext uri="{FF2B5EF4-FFF2-40B4-BE49-F238E27FC236}">
                <a16:creationId xmlns:a16="http://schemas.microsoft.com/office/drawing/2014/main" id="{605E6D70-C501-4148-A2DF-5B7ADA83ED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8254D9-FFCA-46E7-9B20-AF45BEC2A9A7}"/>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1982894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0116A-1367-452C-8F37-F33ECD02C4B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3" name="Footer Placeholder 2">
            <a:extLst>
              <a:ext uri="{FF2B5EF4-FFF2-40B4-BE49-F238E27FC236}">
                <a16:creationId xmlns:a16="http://schemas.microsoft.com/office/drawing/2014/main" id="{FF17B05F-0BCC-4269-B547-C4F01E8BDC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0A22F8-9A4A-43BC-A289-815CBAE352F3}"/>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64436968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BBD4-6539-4D37-A2F6-108899EB38C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a:extLst>
              <a:ext uri="{FF2B5EF4-FFF2-40B4-BE49-F238E27FC236}">
                <a16:creationId xmlns:a16="http://schemas.microsoft.com/office/drawing/2014/main" id="{B6565BEE-C68D-4987-81F1-8E2326260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a:extLst>
              <a:ext uri="{FF2B5EF4-FFF2-40B4-BE49-F238E27FC236}">
                <a16:creationId xmlns:a16="http://schemas.microsoft.com/office/drawing/2014/main" id="{0996E826-6368-4CC5-BED5-DF9406884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26841E7-0A00-4613-A433-6CEE69F5DA9B}"/>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E7CEEC40-3222-4C43-9C7D-0D39D90AF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1CB73-D126-4812-9E9B-60C7E3B9800B}"/>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33061989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AC32-19D4-4530-8DD1-D9AA0A30B5A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a:extLst>
              <a:ext uri="{FF2B5EF4-FFF2-40B4-BE49-F238E27FC236}">
                <a16:creationId xmlns:a16="http://schemas.microsoft.com/office/drawing/2014/main" id="{16E666CC-6443-4B5A-88A5-521696FF4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a:extLst>
              <a:ext uri="{FF2B5EF4-FFF2-40B4-BE49-F238E27FC236}">
                <a16:creationId xmlns:a16="http://schemas.microsoft.com/office/drawing/2014/main" id="{8645683C-D723-4737-BB78-515783115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a:extLst>
              <a:ext uri="{FF2B5EF4-FFF2-40B4-BE49-F238E27FC236}">
                <a16:creationId xmlns:a16="http://schemas.microsoft.com/office/drawing/2014/main" id="{3189061A-069F-40A4-89A0-261E043A8BFA}"/>
              </a:ext>
            </a:extLst>
          </p:cNvPr>
          <p:cNvSpPr>
            <a:spLocks noGrp="1"/>
          </p:cNvSpPr>
          <p:nvPr>
            <p:ph type="dt" sz="half" idx="10"/>
          </p:nvPr>
        </p:nvSpPr>
        <p:spPr/>
        <p:txBody>
          <a:bodyPr/>
          <a:lstStyle/>
          <a:p>
            <a:fld id="{F659A80E-12E5-48AD-889A-122BBFF67BB4}" type="datetime1">
              <a:rPr lang="en-US" smtClean="0"/>
              <a:t>11/8/2023</a:t>
            </a:fld>
            <a:endParaRPr lang="en-US"/>
          </a:p>
        </p:txBody>
      </p:sp>
      <p:sp>
        <p:nvSpPr>
          <p:cNvPr id="6" name="Footer Placeholder 5">
            <a:extLst>
              <a:ext uri="{FF2B5EF4-FFF2-40B4-BE49-F238E27FC236}">
                <a16:creationId xmlns:a16="http://schemas.microsoft.com/office/drawing/2014/main" id="{3AFD80CC-8819-4800-AD60-1D37B2784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2ACF8-28EC-4ADF-8E81-AD6C79AFAB58}"/>
              </a:ext>
            </a:extLst>
          </p:cNvPr>
          <p:cNvSpPr>
            <a:spLocks noGrp="1"/>
          </p:cNvSpPr>
          <p:nvPr>
            <p:ph type="sldNum" sz="quarter" idx="12"/>
          </p:nvPr>
        </p:nvSpPr>
        <p:spPr/>
        <p:txBody>
          <a:bodyPr/>
          <a:lstStyle/>
          <a:p>
            <a:fld id="{6ECBCE36-B45A-44C2-8043-F80B7E387010}" type="slidenum">
              <a:rPr lang="en-US" smtClean="0"/>
              <a:t>‹#›</a:t>
            </a:fld>
            <a:endParaRPr lang="en-US"/>
          </a:p>
        </p:txBody>
      </p:sp>
    </p:spTree>
    <p:extLst>
      <p:ext uri="{BB962C8B-B14F-4D97-AF65-F5344CB8AC3E}">
        <p14:creationId xmlns:p14="http://schemas.microsoft.com/office/powerpoint/2010/main" val="2039122306"/>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20957-46F8-4E2A-936D-53ECA23AD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a:extLst>
              <a:ext uri="{FF2B5EF4-FFF2-40B4-BE49-F238E27FC236}">
                <a16:creationId xmlns:a16="http://schemas.microsoft.com/office/drawing/2014/main" id="{365132AB-EF5B-499D-9A76-D1A3331FC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1964250C-AD6B-4F6D-9A3C-1445DF2E4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9A80E-12E5-48AD-889A-122BBFF67BB4}" type="datetime1">
              <a:rPr lang="en-US" smtClean="0"/>
              <a:t>11/8/2023</a:t>
            </a:fld>
            <a:endParaRPr lang="en-US"/>
          </a:p>
        </p:txBody>
      </p:sp>
      <p:sp>
        <p:nvSpPr>
          <p:cNvPr id="5" name="Footer Placeholder 4">
            <a:extLst>
              <a:ext uri="{FF2B5EF4-FFF2-40B4-BE49-F238E27FC236}">
                <a16:creationId xmlns:a16="http://schemas.microsoft.com/office/drawing/2014/main" id="{0CF0CAB8-A276-46E1-9EBF-938DD4DA92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1E3406-230F-47DC-A38B-869511A97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BCE36-B45A-44C2-8043-F80B7E387010}" type="slidenum">
              <a:rPr lang="en-US" smtClean="0"/>
              <a:t>‹#›</a:t>
            </a:fld>
            <a:endParaRPr lang="en-US"/>
          </a:p>
        </p:txBody>
      </p:sp>
    </p:spTree>
    <p:extLst>
      <p:ext uri="{BB962C8B-B14F-4D97-AF65-F5344CB8AC3E}">
        <p14:creationId xmlns:p14="http://schemas.microsoft.com/office/powerpoint/2010/main" val="36244589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D59221-3BDA-C0F6-3407-943E78FBA1EB}"/>
              </a:ext>
            </a:extLst>
          </p:cNvPr>
          <p:cNvSpPr>
            <a:spLocks noGrp="1"/>
          </p:cNvSpPr>
          <p:nvPr>
            <p:ph type="title"/>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Safety</a:t>
            </a:r>
            <a:r>
              <a:rPr lang="en-US" dirty="0"/>
              <a:t> - </a:t>
            </a:r>
          </a:p>
        </p:txBody>
      </p:sp>
      <p:sp>
        <p:nvSpPr>
          <p:cNvPr id="6" name="TextBox 5">
            <a:extLst>
              <a:ext uri="{FF2B5EF4-FFF2-40B4-BE49-F238E27FC236}">
                <a16:creationId xmlns:a16="http://schemas.microsoft.com/office/drawing/2014/main" id="{D242828F-4110-5C3C-1CAD-4CF843B4AD3F}"/>
              </a:ext>
            </a:extLst>
          </p:cNvPr>
          <p:cNvSpPr txBox="1"/>
          <p:nvPr/>
        </p:nvSpPr>
        <p:spPr>
          <a:xfrm>
            <a:off x="2152650" y="1640724"/>
            <a:ext cx="8042564" cy="2031325"/>
          </a:xfrm>
          <a:prstGeom prst="rect">
            <a:avLst/>
          </a:prstGeom>
          <a:noFill/>
        </p:spPr>
        <p:txBody>
          <a:bodyPr wrap="square">
            <a:spAutoFit/>
          </a:bodyPr>
          <a:lstStyle/>
          <a:p>
            <a:pPr algn="l"/>
            <a:r>
              <a:rPr lang="en-US" dirty="0">
                <a:solidFill>
                  <a:srgbClr val="374151"/>
                </a:solidFill>
                <a:latin typeface="Söhne"/>
              </a:rPr>
              <a:t>refers to the safety concerns associated with active metals in electrochemical technologies. Active metals, such as lithium, have a propensity to react vigorously with water and air. For instance, lithium can catch fire or even explode upon contact with water. These reactions pose significant safety risks, especially in the handling, storage, and transportation of active metals.</a:t>
            </a:r>
          </a:p>
          <a:p>
            <a:pPr algn="l"/>
            <a:r>
              <a:rPr lang="en-US" dirty="0">
                <a:solidFill>
                  <a:srgbClr val="374151"/>
                </a:solidFill>
                <a:latin typeface="Söhne"/>
              </a:rPr>
              <a:t>To mitigate these risks, it is essential to develop and implement safe protocols and containment methods. </a:t>
            </a:r>
          </a:p>
        </p:txBody>
      </p:sp>
    </p:spTree>
    <p:extLst>
      <p:ext uri="{BB962C8B-B14F-4D97-AF65-F5344CB8AC3E}">
        <p14:creationId xmlns:p14="http://schemas.microsoft.com/office/powerpoint/2010/main" val="13781037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EBE417F-F6C5-898B-388E-C3AE3C3640A3}"/>
              </a:ext>
            </a:extLst>
          </p:cNvPr>
          <p:cNvPicPr>
            <a:picLocks noChangeAspect="1"/>
          </p:cNvPicPr>
          <p:nvPr/>
        </p:nvPicPr>
        <p:blipFill>
          <a:blip r:embed="rId2"/>
          <a:stretch>
            <a:fillRect/>
          </a:stretch>
        </p:blipFill>
        <p:spPr>
          <a:xfrm>
            <a:off x="1797948" y="1284024"/>
            <a:ext cx="8596105" cy="4427604"/>
          </a:xfrm>
          <a:prstGeom prst="rect">
            <a:avLst/>
          </a:prstGeom>
        </p:spPr>
      </p:pic>
    </p:spTree>
    <p:extLst>
      <p:ext uri="{BB962C8B-B14F-4D97-AF65-F5344CB8AC3E}">
        <p14:creationId xmlns:p14="http://schemas.microsoft.com/office/powerpoint/2010/main" val="105485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D59221-3BDA-C0F6-3407-943E78FBA1EB}"/>
              </a:ext>
            </a:extLst>
          </p:cNvPr>
          <p:cNvSpPr>
            <a:spLocks noGrp="1"/>
          </p:cNvSpPr>
          <p:nvPr>
            <p:ph type="title"/>
          </p:nvPr>
        </p:nvSpPr>
        <p:spPr/>
        <p:txBody>
          <a:bodyPr/>
          <a:lstStyle/>
          <a:p>
            <a:r>
              <a:rPr lang="en-US" sz="3600" b="1" dirty="0">
                <a:latin typeface="Tahoma" panose="020B0604030504040204" pitchFamily="34" charset="0"/>
                <a:ea typeface="Tahoma" panose="020B0604030504040204" pitchFamily="34" charset="0"/>
                <a:cs typeface="Tahoma" panose="020B0604030504040204" pitchFamily="34" charset="0"/>
              </a:rPr>
              <a:t>Cost and Availability</a:t>
            </a:r>
            <a:r>
              <a:rPr lang="en-US" dirty="0"/>
              <a:t> - </a:t>
            </a:r>
          </a:p>
        </p:txBody>
      </p:sp>
      <p:sp>
        <p:nvSpPr>
          <p:cNvPr id="6" name="TextBox 5">
            <a:extLst>
              <a:ext uri="{FF2B5EF4-FFF2-40B4-BE49-F238E27FC236}">
                <a16:creationId xmlns:a16="http://schemas.microsoft.com/office/drawing/2014/main" id="{D242828F-4110-5C3C-1CAD-4CF843B4AD3F}"/>
              </a:ext>
            </a:extLst>
          </p:cNvPr>
          <p:cNvSpPr txBox="1"/>
          <p:nvPr/>
        </p:nvSpPr>
        <p:spPr>
          <a:xfrm>
            <a:off x="2152650" y="1640723"/>
            <a:ext cx="8042564" cy="1477328"/>
          </a:xfrm>
          <a:prstGeom prst="rect">
            <a:avLst/>
          </a:prstGeom>
          <a:noFill/>
        </p:spPr>
        <p:txBody>
          <a:bodyPr wrap="square">
            <a:spAutoFit/>
          </a:bodyPr>
          <a:lstStyle/>
          <a:p>
            <a:pPr algn="l"/>
            <a:r>
              <a:rPr lang="en-US" dirty="0">
                <a:solidFill>
                  <a:srgbClr val="374151"/>
                </a:solidFill>
                <a:latin typeface="Söhne"/>
              </a:rPr>
              <a:t>highlights the economic challenges related to the cost and availability of active metals in electrochemical technologies. Certain active metals, like lithium, are relatively expensive to extract, refine, and produce. Moreover, their availability might be limited due to geographical constraints, geopolitical factors, or supply chain disruptions.</a:t>
            </a:r>
          </a:p>
        </p:txBody>
      </p:sp>
      <p:pic>
        <p:nvPicPr>
          <p:cNvPr id="10244" name="Picture 4" descr="Advanced Li-ion and Beyond Lithium Batteries 2022-2032: Technologies,  Players, Trends, Markets: IDTechEx">
            <a:extLst>
              <a:ext uri="{FF2B5EF4-FFF2-40B4-BE49-F238E27FC236}">
                <a16:creationId xmlns:a16="http://schemas.microsoft.com/office/drawing/2014/main" id="{A6F22418-0567-B6CA-E18B-E65E7948C5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0052" y="3107087"/>
            <a:ext cx="3991897" cy="181575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Li-Metal finds a safer and more direct way of making lithium metal |  Automotive News">
            <a:extLst>
              <a:ext uri="{FF2B5EF4-FFF2-40B4-BE49-F238E27FC236}">
                <a16:creationId xmlns:a16="http://schemas.microsoft.com/office/drawing/2014/main" id="{1B324C1B-DBDF-70DE-D8F2-3715BB763A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988" y="3429001"/>
            <a:ext cx="2094271" cy="1291467"/>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Platinum Metal Guide: Everything You Need To Know | Essilux">
            <a:extLst>
              <a:ext uri="{FF2B5EF4-FFF2-40B4-BE49-F238E27FC236}">
                <a16:creationId xmlns:a16="http://schemas.microsoft.com/office/drawing/2014/main" id="{A9698F53-B040-81B9-5317-470B3EF9A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226" y="4922846"/>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op countries by platinum group metals production (1970-2018) - YouTube">
            <a:extLst>
              <a:ext uri="{FF2B5EF4-FFF2-40B4-BE49-F238E27FC236}">
                <a16:creationId xmlns:a16="http://schemas.microsoft.com/office/drawing/2014/main" id="{D8AA917A-AEA1-E0AA-3A4D-CADE6DC3AF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974" y="4582137"/>
            <a:ext cx="3833492" cy="215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0190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51778C-D86E-D1BD-D3D0-6CA1D25C8E6F}"/>
              </a:ext>
            </a:extLst>
          </p:cNvPr>
          <p:cNvSpPr>
            <a:spLocks noGrp="1"/>
          </p:cNvSpPr>
          <p:nvPr>
            <p:ph type="title"/>
          </p:nvPr>
        </p:nvSpPr>
        <p:spPr/>
        <p:txBody>
          <a:bodyPr/>
          <a:lstStyle/>
          <a:p>
            <a:r>
              <a:rPr lang="en-US" dirty="0"/>
              <a:t>Pt usage in electrochemical process</a:t>
            </a:r>
          </a:p>
        </p:txBody>
      </p:sp>
      <p:pic>
        <p:nvPicPr>
          <p:cNvPr id="11268" name="Picture 4" descr="Boosting hydrogen and chemicals production through ethanol  electro-reforming on Pt-transition metal anodes - ScienceDirect">
            <a:extLst>
              <a:ext uri="{FF2B5EF4-FFF2-40B4-BE49-F238E27FC236}">
                <a16:creationId xmlns:a16="http://schemas.microsoft.com/office/drawing/2014/main" id="{69E5EF13-0A2F-4663-E684-F2955F040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955389"/>
            <a:ext cx="7315200" cy="412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1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51778C-D86E-D1BD-D3D0-6CA1D25C8E6F}"/>
              </a:ext>
            </a:extLst>
          </p:cNvPr>
          <p:cNvSpPr>
            <a:spLocks noGrp="1"/>
          </p:cNvSpPr>
          <p:nvPr>
            <p:ph type="title"/>
          </p:nvPr>
        </p:nvSpPr>
        <p:spPr/>
        <p:txBody>
          <a:bodyPr/>
          <a:lstStyle/>
          <a:p>
            <a:r>
              <a:rPr lang="en-US" dirty="0"/>
              <a:t>Li salts production for energy storage systems</a:t>
            </a:r>
          </a:p>
        </p:txBody>
      </p:sp>
      <p:pic>
        <p:nvPicPr>
          <p:cNvPr id="12290" name="Picture 2" descr="Environmental impact of direct lithium extraction from brines | Nature  Reviews Earth &amp; Environment">
            <a:extLst>
              <a:ext uri="{FF2B5EF4-FFF2-40B4-BE49-F238E27FC236}">
                <a16:creationId xmlns:a16="http://schemas.microsoft.com/office/drawing/2014/main" id="{10EB3C6A-F307-DEB1-0281-59E1ABBC3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528" y="2000906"/>
            <a:ext cx="4383189" cy="449196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Lithium Recovery from Oil and Gas Produced Water: A Need for a Growing  Energy Industry | ACS Energy Letters">
            <a:extLst>
              <a:ext uri="{FF2B5EF4-FFF2-40B4-BE49-F238E27FC236}">
                <a16:creationId xmlns:a16="http://schemas.microsoft.com/office/drawing/2014/main" id="{4D111F66-DCC1-6C72-5D32-43F3BACD1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480" y="2172151"/>
            <a:ext cx="3906596" cy="285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7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289338" y="258712"/>
            <a:ext cx="7211144" cy="1124316"/>
          </a:xfrm>
        </p:spPr>
        <p:txBody>
          <a:bodyPr/>
          <a:lstStyle/>
          <a:p>
            <a:r>
              <a:rPr lang="fr-FR" b="1" dirty="0">
                <a:latin typeface="Tahoma" panose="020B0604030504040204" pitchFamily="34" charset="0"/>
                <a:ea typeface="Tahoma" panose="020B0604030504040204" pitchFamily="34" charset="0"/>
                <a:cs typeface="Tahoma" panose="020B0604030504040204" pitchFamily="34" charset="0"/>
              </a:rPr>
              <a:t>Environmental Aspects</a:t>
            </a:r>
          </a:p>
        </p:txBody>
      </p:sp>
      <p:sp>
        <p:nvSpPr>
          <p:cNvPr id="3" name="Объект 2">
            <a:extLst>
              <a:ext uri="{FF2B5EF4-FFF2-40B4-BE49-F238E27FC236}">
                <a16:creationId xmlns:a16="http://schemas.microsoft.com/office/drawing/2014/main" id="{62C8C64C-CED0-832E-A626-FB4BFA372429}"/>
              </a:ext>
            </a:extLst>
          </p:cNvPr>
          <p:cNvSpPr>
            <a:spLocks noGrp="1"/>
          </p:cNvSpPr>
          <p:nvPr>
            <p:ph idx="1"/>
          </p:nvPr>
        </p:nvSpPr>
        <p:spPr>
          <a:xfrm>
            <a:off x="2152650" y="1383028"/>
            <a:ext cx="7886700" cy="4351338"/>
          </a:xfrm>
        </p:spPr>
        <p:txBody>
          <a:bodyPr/>
          <a:lstStyle/>
          <a:p>
            <a:pPr marL="0" indent="0">
              <a:buNone/>
            </a:pPr>
            <a:r>
              <a:rPr lang="en-US" b="0" i="0" dirty="0">
                <a:solidFill>
                  <a:srgbClr val="374151"/>
                </a:solidFill>
                <a:effectLst/>
                <a:latin typeface="Söhne"/>
              </a:rPr>
              <a:t>refers to the environmental aspects associated with the use of active metals in electrochemical technologies. Improper disposal, leakage, or accidental release of active metals and their by-products can lead to pollution and environmental contamination. This pollution can affect soil, water bodies, and wildlife, posing risks to ecosystems and human health.</a:t>
            </a:r>
            <a:endParaRPr lang="en-US" dirty="0"/>
          </a:p>
        </p:txBody>
      </p:sp>
      <p:pic>
        <p:nvPicPr>
          <p:cNvPr id="13314" name="Picture 2" descr="Recycling rare-earth elements from dead lithium batteries – pv magazine  International">
            <a:extLst>
              <a:ext uri="{FF2B5EF4-FFF2-40B4-BE49-F238E27FC236}">
                <a16:creationId xmlns:a16="http://schemas.microsoft.com/office/drawing/2014/main" id="{9737EB59-74A2-78E0-FAB3-36E8963C9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948" y="3177281"/>
            <a:ext cx="4574458" cy="328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4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0A6287-EC81-4161-977E-3A12A75A3B1D}"/>
              </a:ext>
            </a:extLst>
          </p:cNvPr>
          <p:cNvSpPr>
            <a:spLocks noGrp="1"/>
          </p:cNvSpPr>
          <p:nvPr>
            <p:ph type="title"/>
          </p:nvPr>
        </p:nvSpPr>
        <p:spPr/>
        <p:txBody>
          <a:bodyPr/>
          <a:lstStyle/>
          <a:p>
            <a:r>
              <a:rPr lang="en-US" b="1" dirty="0"/>
              <a:t>Environmental waste in electrochemical industry</a:t>
            </a:r>
          </a:p>
        </p:txBody>
      </p:sp>
      <p:pic>
        <p:nvPicPr>
          <p:cNvPr id="14338" name="Picture 2" descr="Electrochemical approaches for selective recovery of critical elements in  hydrometallurgical processes of complex feedstocks - ScienceDirect">
            <a:extLst>
              <a:ext uri="{FF2B5EF4-FFF2-40B4-BE49-F238E27FC236}">
                <a16:creationId xmlns:a16="http://schemas.microsoft.com/office/drawing/2014/main" id="{D9AEE809-602B-F85C-3113-1B5A5B005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60" y="2170474"/>
            <a:ext cx="4194840" cy="419484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New Redox Strategies in Organic Synthesis by Means of Electrochemistry and  Photochemistry | ACS Central Science">
            <a:extLst>
              <a:ext uri="{FF2B5EF4-FFF2-40B4-BE49-F238E27FC236}">
                <a16:creationId xmlns:a16="http://schemas.microsoft.com/office/drawing/2014/main" id="{F15645C4-04E7-30AF-3979-770E36CBF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032" y="3271685"/>
            <a:ext cx="4572000" cy="255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3768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Tasks for the Olympiad 2023</Template>
  <TotalTime>1034</TotalTime>
  <Words>222</Words>
  <Application>Microsoft Office PowerPoint</Application>
  <PresentationFormat>Широкоэкранный</PresentationFormat>
  <Paragraphs>10</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Söhne</vt:lpstr>
      <vt:lpstr>Tahoma</vt:lpstr>
      <vt:lpstr>Тема Office</vt:lpstr>
      <vt:lpstr>Safety - </vt:lpstr>
      <vt:lpstr>Презентация PowerPoint</vt:lpstr>
      <vt:lpstr>Cost and Availability - </vt:lpstr>
      <vt:lpstr>Pt usage in electrochemical process</vt:lpstr>
      <vt:lpstr>Li salts production for energy storage systems</vt:lpstr>
      <vt:lpstr>Environmental Aspects</vt:lpstr>
      <vt:lpstr>Environmental waste in electrochemical industry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Jdfv dn    mdv</dc:title>
  <dc:creator>Csavdari Alexandra</dc:creator>
  <cp:lastModifiedBy>Olzhas Kaupbay</cp:lastModifiedBy>
  <cp:revision>95</cp:revision>
  <dcterms:created xsi:type="dcterms:W3CDTF">2019-08-21T09:38:45Z</dcterms:created>
  <dcterms:modified xsi:type="dcterms:W3CDTF">2023-11-08T10:26:22Z</dcterms:modified>
</cp:coreProperties>
</file>